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2" r:id="rId4"/>
    <p:sldId id="258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8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>
        <p:scale>
          <a:sx n="70" d="100"/>
          <a:sy n="70" d="100"/>
        </p:scale>
        <p:origin x="-189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F1D2EA1-F420-4E9A-BA2E-2F6BBB3040C2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E39FB53-63EC-47EA-BE6C-B9A90C4083B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2.xml"/><Relationship Id="rId4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ace.com/22009-betelgeuse.html" TargetMode="External"/><Relationship Id="rId3" Type="http://schemas.openxmlformats.org/officeDocument/2006/relationships/image" Target="../media/image44.jpeg"/><Relationship Id="rId7" Type="http://schemas.openxmlformats.org/officeDocument/2006/relationships/hyperlink" Target="https://www.youtube.com/channel/UCY9Nban7R4xGwR3sPJzfIq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GreatTreveler/videos" TargetMode="External"/><Relationship Id="rId5" Type="http://schemas.openxmlformats.org/officeDocument/2006/relationships/hyperlink" Target="https://www.google.ru/search?q=&#1082;&#1072;&#1088;&#1090;&#1080;&#1085;&#1082;&#1080;&amp;newwindow=1&amp;client=opera&amp;hs=2sa&amp;channel=suggest&amp;dcr=0&amp;source=lnms&amp;tbm=isch&amp;sa=X&amp;ved=0ahUKEwjr08ii-dTXAhXiBZoKHWjfD5YQ_AUICigB&amp;biw=1366&amp;bih=658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ru.wikipedia.org/wiki/&#1047;&#1072;&#1075;&#1083;&#1072;&#1074;&#1085;&#1072;&#1103;_&#1089;&#1090;&#1088;&#1072;&#1085;&#1080;&#1094;&#1072;" TargetMode="Externa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27671"/>
            <a:ext cx="10441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FFC000"/>
                </a:solidFill>
              </a:rPr>
              <a:t>Самые невероятные</a:t>
            </a:r>
          </a:p>
          <a:p>
            <a:r>
              <a:rPr lang="ru-RU" sz="6600" i="1" dirty="0" smtClean="0">
                <a:solidFill>
                  <a:srgbClr val="FFC000"/>
                </a:solidFill>
              </a:rPr>
              <a:t>	</a:t>
            </a:r>
            <a:r>
              <a:rPr lang="ru-RU" sz="6600" i="1" dirty="0">
                <a:solidFill>
                  <a:srgbClr val="FFC000"/>
                </a:solidFill>
              </a:rPr>
              <a:t> </a:t>
            </a:r>
            <a:r>
              <a:rPr lang="ru-RU" sz="6600" i="1" dirty="0" smtClean="0">
                <a:solidFill>
                  <a:srgbClr val="FFC000"/>
                </a:solidFill>
              </a:rPr>
              <a:t> объекты во вселенной</a:t>
            </a:r>
            <a:endParaRPr lang="ru-RU" sz="6600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9673" y="5631379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rgbClr val="FFC000"/>
                </a:solidFill>
              </a:rPr>
              <a:t>Кудишин</a:t>
            </a:r>
            <a:r>
              <a:rPr lang="ru-RU" sz="3200" i="1" dirty="0" smtClean="0">
                <a:solidFill>
                  <a:srgbClr val="FFC000"/>
                </a:solidFill>
              </a:rPr>
              <a:t> Дмитрий 11 </a:t>
            </a:r>
            <a:r>
              <a:rPr lang="en-US" sz="3200" i="1" dirty="0" smtClean="0">
                <a:solidFill>
                  <a:srgbClr val="FFC000"/>
                </a:solidFill>
              </a:rPr>
              <a:t>“</a:t>
            </a:r>
            <a:r>
              <a:rPr lang="ru-RU" sz="3200" i="1" dirty="0" smtClean="0">
                <a:solidFill>
                  <a:srgbClr val="FFC000"/>
                </a:solidFill>
              </a:rPr>
              <a:t>А</a:t>
            </a:r>
            <a:r>
              <a:rPr lang="en-US" sz="3200" i="1" dirty="0" smtClean="0">
                <a:solidFill>
                  <a:srgbClr val="FFC000"/>
                </a:solidFill>
              </a:rPr>
              <a:t>” </a:t>
            </a:r>
            <a:r>
              <a:rPr lang="ru-RU" sz="3200" i="1" dirty="0" smtClean="0">
                <a:solidFill>
                  <a:srgbClr val="FFC000"/>
                </a:solidFill>
              </a:rPr>
              <a:t>класс</a:t>
            </a:r>
            <a:endParaRPr lang="ru-RU" sz="32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43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228397"/>
            <a:ext cx="7200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Только представьте себе картину: Надвигаются тучи, из-за горизонта пробиваются первые, пока ещё едва уловимые отголоски грома. Поднимается ветер, скорость которого достигает 2 км/с и, наконец, небо разливается проливным дождём. Тонны стекла с сумасшедшей скоростью обрушиваются на вас с атмосферы!</a:t>
            </a:r>
          </a:p>
          <a:p>
            <a:endParaRPr lang="ru-RU" sz="2800" b="1" i="1" dirty="0"/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2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8960"/>
            <a:ext cx="9144000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585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Да, если бы такая буря вдруг возникла на земле, при такой же скорости ветра, она бы облетела нашу планету по экватору всего за 5 часов и 33 минуты. Но знаете, всё это мелочи</a:t>
            </a:r>
            <a:r>
              <a:rPr lang="en-US" sz="2800" b="1" i="1" dirty="0"/>
              <a:t>,</a:t>
            </a:r>
            <a:r>
              <a:rPr lang="ru-RU" sz="2800" b="1" i="1" dirty="0" smtClean="0"/>
              <a:t> </a:t>
            </a:r>
            <a:r>
              <a:rPr lang="ru-RU" sz="2800" b="1" i="1" dirty="0"/>
              <a:t>р</a:t>
            </a:r>
            <a:r>
              <a:rPr lang="ru-RU" sz="2800" b="1" i="1" dirty="0" smtClean="0"/>
              <a:t>аз уж разговор зашёл о ветрах. </a:t>
            </a:r>
            <a:r>
              <a:rPr lang="ru-RU" sz="2800" b="1" i="1" dirty="0"/>
              <a:t>Э</a:t>
            </a:r>
            <a:r>
              <a:rPr lang="ru-RU" sz="2800" b="1" i="1" dirty="0" smtClean="0"/>
              <a:t>ти жалкие 8700км/ч просто детский лепет по сравнению с ветром, который дует на планете HD 189733-b.</a:t>
            </a:r>
            <a:endParaRPr lang="ru-RU" sz="2800" b="1" i="1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5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9793" y="522258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HD 189733-b</a:t>
            </a:r>
            <a:endParaRPr lang="ru-RU" sz="2800" b="1" i="1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1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443841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Температура на солнечной стороне газового гиганта часто достигает обжигающих 966°С. Темная сторона по климатическим меркам так же ушла не далеко, здесь обычно не ниже 688°С. Столь малая температурная разница обусловлена быстрыми ветрами, которые достигают здесь просто фантастических 35000 км/ч, что ровно на 10 км/с или в 29 раз быстрее скорости звука.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41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582067"/>
            <a:ext cx="38946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Самый быстрый ветер, из когда-либо зафиксированных на земле, был зарегистрирован во время торнадо в Оклахоме ещё в 1999 году. И его скорость достигала всего лишь 484 км/ч, что в 73 раза меньше чем обычный среднестатистический ветерок на HD 189733-b.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03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Если бы у вас были крылья либо парашют, ну или обычный зонтик на худой конец, раскрыв его, вы бы могли облететь всю планету вокруг всего за 1 час и 8 минут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996" y="270892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78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34909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Kepler-16b – следующая планета в нашем списке</a:t>
            </a:r>
            <a:endParaRPr lang="ru-RU" sz="2800" b="1" i="1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41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1228396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Только представьте </a:t>
            </a:r>
            <a:r>
              <a:rPr lang="ru-RU" sz="2800" b="1" i="1" dirty="0"/>
              <a:t>себе, что есть место, где по утрам вас будят лучики не от одного солнца, а сразу от двух. Вечером, вместо одного </a:t>
            </a:r>
            <a:r>
              <a:rPr lang="ru-RU" sz="2800" b="1" i="1" dirty="0" smtClean="0"/>
              <a:t>шикарного </a:t>
            </a:r>
            <a:r>
              <a:rPr lang="ru-RU" sz="2800" b="1" i="1" dirty="0"/>
              <a:t>заката, вы можете наблюдать за двумя или даже тремя, при чём одновременно. Раньше такое казалось фантастикой и было возможно лишь в звёздный войнах, пока мы не обнаружили удивительную </a:t>
            </a:r>
            <a:r>
              <a:rPr lang="ru-RU" sz="2800" b="1" i="1" dirty="0" err="1"/>
              <a:t>экзопланету</a:t>
            </a:r>
            <a:r>
              <a:rPr lang="ru-RU" sz="2800" b="1" i="1" dirty="0"/>
              <a:t> Kepler-16b, которая вращается в системе из двух звёзд в созвездии лебедя.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15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468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Вместо одного солнышка, на горизонте этой крошки сразу два.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" y="1215634"/>
            <a:ext cx="9144000" cy="512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18661" y="220459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Вместо одного солнышка, на </a:t>
            </a:r>
            <a:r>
              <a:rPr lang="ru-RU" sz="2800" b="1" i="1" dirty="0" smtClean="0"/>
              <a:t>горизонте у </a:t>
            </a:r>
            <a:r>
              <a:rPr lang="ru-RU" sz="2800" b="1" i="1" dirty="0"/>
              <a:t>этой </a:t>
            </a:r>
            <a:r>
              <a:rPr lang="ru-RU" sz="2800" b="1" i="1" dirty="0" smtClean="0"/>
              <a:t>      					крошки </a:t>
            </a:r>
            <a:r>
              <a:rPr lang="ru-RU" sz="2800" b="1" i="1" dirty="0"/>
              <a:t>сразу два.</a:t>
            </a: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75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012954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Е</a:t>
            </a:r>
            <a:r>
              <a:rPr lang="ru-RU" sz="2800" b="1" i="1" dirty="0" smtClean="0"/>
              <a:t>сли </a:t>
            </a:r>
            <a:r>
              <a:rPr lang="ru-RU" sz="2800" b="1" i="1" dirty="0"/>
              <a:t>на Земле </a:t>
            </a:r>
            <a:r>
              <a:rPr lang="ru-RU" sz="2800" b="1" i="1" dirty="0" smtClean="0"/>
              <a:t>моя одинокая </a:t>
            </a:r>
            <a:r>
              <a:rPr lang="ru-RU" sz="2800" b="1" i="1" dirty="0"/>
              <a:t>тень умирала от тоски, то здесь у неё появился бы друг. Хотя скорее </a:t>
            </a:r>
            <a:r>
              <a:rPr lang="ru-RU" sz="2800" b="1" i="1" dirty="0" smtClean="0"/>
              <a:t>всего</a:t>
            </a:r>
            <a:r>
              <a:rPr lang="ru-RU" sz="2800" b="1" i="1" dirty="0"/>
              <a:t>, если бы я каким-то образом очутился на этой планете, то </a:t>
            </a:r>
            <a:r>
              <a:rPr lang="ru-RU" sz="2800" b="1" i="1" dirty="0" smtClean="0"/>
              <a:t>я </a:t>
            </a:r>
            <a:r>
              <a:rPr lang="ru-RU" sz="2800" b="1" i="1" dirty="0"/>
              <a:t>вмиг умер бы </a:t>
            </a:r>
            <a:r>
              <a:rPr lang="ru-RU" sz="2800" b="1" i="1" dirty="0" smtClean="0"/>
              <a:t>от </a:t>
            </a:r>
            <a:r>
              <a:rPr lang="ru-RU" sz="2800" b="1" i="1" dirty="0"/>
              <a:t>высокой температуры и отсутствия воздуха. Но, если предположить, что у меня </a:t>
            </a:r>
            <a:r>
              <a:rPr lang="ru-RU" sz="2800" b="1" i="1" dirty="0" smtClean="0"/>
              <a:t>супер </a:t>
            </a:r>
            <a:r>
              <a:rPr lang="ru-RU" sz="2800" b="1" i="1" dirty="0"/>
              <a:t>навороченный скафандр и я остался жив</a:t>
            </a:r>
            <a:r>
              <a:rPr lang="ru-RU" sz="2800" b="1" i="1" dirty="0" smtClean="0"/>
              <a:t>.</a:t>
            </a:r>
          </a:p>
          <a:p>
            <a:r>
              <a:rPr lang="ru-RU" sz="2800" b="1" i="1" dirty="0" smtClean="0"/>
              <a:t>В общем два </a:t>
            </a:r>
            <a:r>
              <a:rPr lang="ru-RU" sz="2800" b="1" i="1" dirty="0"/>
              <a:t>солнца и две тени, это </a:t>
            </a:r>
            <a:r>
              <a:rPr lang="ru-RU" sz="2800" b="1" i="1" dirty="0" smtClean="0"/>
              <a:t>прикольно. </a:t>
            </a:r>
            <a:r>
              <a:rPr lang="ru-RU" sz="2800" b="1" i="1" dirty="0"/>
              <a:t>Но всё же не так прикольно, как три солнца и три тени. Относительно </a:t>
            </a:r>
            <a:r>
              <a:rPr lang="ru-RU" sz="2800" b="1" i="1" dirty="0" smtClean="0"/>
              <a:t>недавно </a:t>
            </a:r>
            <a:r>
              <a:rPr lang="ru-RU" sz="2800" b="1" i="1" dirty="0"/>
              <a:t>астрономы обнаружили ещё более удивительный объект.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01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0972" y="38414"/>
            <a:ext cx="2771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</a:t>
            </a:r>
            <a:r>
              <a:rPr lang="ru-RU" sz="3200" b="1" i="1" dirty="0" smtClean="0">
                <a:solidFill>
                  <a:srgbClr val="FFFF00"/>
                </a:solidFill>
              </a:rPr>
              <a:t>Содержание</a:t>
            </a:r>
            <a:endParaRPr lang="en-US" sz="3200" b="1" i="1" dirty="0" smtClean="0">
              <a:solidFill>
                <a:srgbClr val="FFFF00"/>
              </a:solidFill>
            </a:endParaRPr>
          </a:p>
          <a:p>
            <a:endParaRPr lang="ru-RU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65978" y="1251916"/>
            <a:ext cx="338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         </a:t>
            </a:r>
            <a:r>
              <a:rPr lang="ru-RU" sz="2800" b="1" i="1" dirty="0" smtClean="0">
                <a:hlinkClick r:id="rId3" action="ppaction://hlinksldjump"/>
              </a:rPr>
              <a:t>Глава 2</a:t>
            </a:r>
            <a:r>
              <a:rPr lang="en-US" sz="2800" b="1" i="1" dirty="0" smtClean="0">
                <a:hlinkClick r:id="rId3" action="ppaction://hlinksldjump"/>
              </a:rPr>
              <a:t>:</a:t>
            </a:r>
          </a:p>
          <a:p>
            <a:r>
              <a:rPr lang="ru-RU" sz="2800" b="1" i="1" dirty="0" smtClean="0">
                <a:hlinkClick r:id="rId3" action="ppaction://hlinksldjump"/>
              </a:rPr>
              <a:t>Необычные звёзды</a:t>
            </a:r>
            <a:endParaRPr lang="ru-RU" sz="2800" b="1" i="1" dirty="0" smtClean="0"/>
          </a:p>
          <a:p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2325" y="2951945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            </a:t>
            </a:r>
            <a:r>
              <a:rPr lang="ru-RU" sz="2800" b="1" i="1" dirty="0" smtClean="0">
                <a:hlinkClick r:id="rId4" action="ppaction://hlinksldjump"/>
              </a:rPr>
              <a:t>Глава 3</a:t>
            </a:r>
            <a:r>
              <a:rPr lang="en-US" sz="2800" b="1" i="1" dirty="0" smtClean="0">
                <a:hlinkClick r:id="rId4" action="ppaction://hlinksldjump"/>
              </a:rPr>
              <a:t>:</a:t>
            </a:r>
          </a:p>
          <a:p>
            <a:r>
              <a:rPr lang="ru-RU" sz="2800" b="1" i="1" dirty="0" smtClean="0">
                <a:hlinkClick r:id="rId4" action="ppaction://hlinksldjump"/>
              </a:rPr>
              <a:t>Вселенский апокалипсис</a:t>
            </a:r>
            <a:endParaRPr lang="ru-RU" sz="2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90948" y="5369043"/>
            <a:ext cx="221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hlinkClick r:id="rId5" action="ppaction://hlinksldjump"/>
              </a:rPr>
              <a:t>Заключение</a:t>
            </a:r>
            <a:endParaRPr lang="ru-RU" sz="2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1248239"/>
            <a:ext cx="338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         </a:t>
            </a:r>
            <a:r>
              <a:rPr lang="ru-RU" sz="2800" b="1" i="1" dirty="0" smtClean="0">
                <a:hlinkClick r:id="rId6" action="ppaction://hlinksldjump"/>
              </a:rPr>
              <a:t>Глава 1</a:t>
            </a:r>
            <a:r>
              <a:rPr lang="en-US" sz="2800" b="1" i="1" dirty="0" smtClean="0">
                <a:hlinkClick r:id="rId6" action="ppaction://hlinksldjump"/>
              </a:rPr>
              <a:t>:</a:t>
            </a:r>
          </a:p>
          <a:p>
            <a:r>
              <a:rPr lang="ru-RU" sz="2800" b="1" i="1" dirty="0" smtClean="0">
                <a:hlinkClick r:id="rId6" action="ppaction://hlinksldjump"/>
              </a:rPr>
              <a:t>Странные планеты</a:t>
            </a:r>
            <a:endParaRPr lang="ru-RU" sz="2800" b="1" i="1" dirty="0" smtClean="0"/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827715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4046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HD 131399Ab</a:t>
            </a:r>
            <a:endParaRPr lang="ru-RU" sz="2800" b="1" i="1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73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797510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Новый </a:t>
            </a:r>
            <a:r>
              <a:rPr lang="ru-RU" sz="2800" b="1" i="1" dirty="0" err="1"/>
              <a:t>Татуин</a:t>
            </a:r>
            <a:r>
              <a:rPr lang="ru-RU" sz="2800" b="1" i="1" dirty="0"/>
              <a:t> побил все прежние рекорды. Мало того, что он вращается  сразу вокруг трёх </a:t>
            </a:r>
            <a:r>
              <a:rPr lang="ru-RU" sz="2800" b="1" i="1" dirty="0" smtClean="0"/>
              <a:t>звёзд, </a:t>
            </a:r>
            <a:r>
              <a:rPr lang="ru-RU" sz="2800" b="1" i="1" dirty="0"/>
              <a:t>так ещё и обладает </a:t>
            </a:r>
            <a:r>
              <a:rPr lang="ru-RU" sz="2800" b="1" i="1" dirty="0" smtClean="0"/>
              <a:t>исполинской </a:t>
            </a:r>
            <a:r>
              <a:rPr lang="ru-RU" sz="2800" b="1" i="1" dirty="0"/>
              <a:t>массой в 4 раза больше Юпитера и необычайно протяжной </a:t>
            </a:r>
            <a:r>
              <a:rPr lang="ru-RU" sz="2800" b="1" i="1" dirty="0" smtClean="0"/>
              <a:t>орбитой</a:t>
            </a:r>
            <a:r>
              <a:rPr lang="ru-RU" sz="2800" b="1" i="1" dirty="0"/>
              <a:t>. </a:t>
            </a:r>
            <a:r>
              <a:rPr lang="ru-RU" sz="2800" b="1" i="1" dirty="0" smtClean="0"/>
              <a:t>Один </a:t>
            </a:r>
            <a:r>
              <a:rPr lang="ru-RU" sz="2800" b="1" i="1" dirty="0"/>
              <a:t>годовой оборот </a:t>
            </a:r>
            <a:r>
              <a:rPr lang="ru-RU" sz="2800" b="1" i="1" dirty="0" err="1"/>
              <a:t>экзопланета</a:t>
            </a:r>
            <a:r>
              <a:rPr lang="ru-RU" sz="2800" b="1" i="1" dirty="0"/>
              <a:t> совершает за 550 Земных лет. Причём половину этого времени, все три светила не сходят с небосклона. Представляете, ни одного заката за 275 лет. Находится всё это в 340 световых </a:t>
            </a:r>
            <a:r>
              <a:rPr lang="ru-RU" sz="2800" b="1" i="1" dirty="0" smtClean="0"/>
              <a:t>годах от </a:t>
            </a:r>
            <a:r>
              <a:rPr lang="ru-RU" sz="2800" b="1" i="1" dirty="0"/>
              <a:t>Земли, что на 300 световых лет дальше чем наш следующий экспонат.</a:t>
            </a:r>
          </a:p>
          <a:p>
            <a:endParaRPr lang="ru-RU" sz="2800" b="1" i="1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15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9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76672"/>
            <a:ext cx="440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Планета океан GJ 1214 b</a:t>
            </a: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4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530" y="1196752"/>
            <a:ext cx="84609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Все вы прекрасно знаете, что 70% поверхности нашей планеты занимает вода. При этом в нашем случае, она составляет лишь 0,005% от общей массы Земли. Так вот на этой далёкой соседке, как полагают учёные, вода может составлять до 10% общей массы всей планеты. Это значит, что GJ 1214 b полностью покрыта огромным океаном, достигающим сотни километров в глубину.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7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168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Планета, в 2,5 раза больше Земли радиусом и примерно в 6,5 раз больше по массе.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941168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Если посмотреть на все те творения, которые подарил нам наш земной океан,</a:t>
            </a:r>
            <a:r>
              <a:rPr lang="en-US" sz="2800" b="1" i="1" dirty="0"/>
              <a:t> </a:t>
            </a:r>
            <a:r>
              <a:rPr lang="ru-RU" sz="2800" b="1" i="1" dirty="0"/>
              <a:t>не превышающий 11 км в глубину - страшно даже представить, какие монстры могут скрываться в этом жутком месте…</a:t>
            </a:r>
          </a:p>
          <a:p>
            <a:endParaRPr lang="ru-RU" dirty="0"/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35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82067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Хотя, скорее всего, эти монстры существуют там только благодаря моему воображению. На самом деле, дно этого океана находится под таким сильным давлением, что жизнь там невозможна в принципе. Известно лишь, что вода на дне может переходить в экзотическую форму льда, известную как ЛЁД-7. Впрочем все мои поиски информации об этом странном веществе не увенчались успехом. Я так и не </a:t>
            </a:r>
            <a:r>
              <a:rPr lang="ru-RU" sz="2800" b="1" i="1" dirty="0" smtClean="0"/>
              <a:t>понял </a:t>
            </a:r>
            <a:r>
              <a:rPr lang="ru-RU" sz="2800" b="1" i="1" dirty="0"/>
              <a:t>что это за штуковина </a:t>
            </a:r>
            <a:r>
              <a:rPr lang="ru-RU" sz="2800" b="1" i="1" dirty="0" smtClean="0"/>
              <a:t>такая, </a:t>
            </a:r>
            <a:r>
              <a:rPr lang="ru-RU" sz="2800" b="1" i="1" dirty="0"/>
              <a:t>помимо того, что он вовсе не похож на лёд в обычном земном понимании, поскольку совсем не холодный, но при этом находится в твёрдой форме. 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3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4766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KELT - 9b</a:t>
            </a:r>
            <a:endParaRPr lang="ru-RU" sz="28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086" y="1510395"/>
            <a:ext cx="6831828" cy="383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752" y="573325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Вот </a:t>
            </a:r>
            <a:r>
              <a:rPr lang="ru-RU" sz="2800" b="1" i="1" dirty="0"/>
              <a:t>здесь, друзья мои, начинается самый настоящий ад.</a:t>
            </a:r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27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228397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Многие звёзды не смогут похвастаться </a:t>
            </a:r>
            <a:r>
              <a:rPr lang="ru-RU" sz="2800" b="1" i="1" dirty="0" smtClean="0"/>
              <a:t>столь же </a:t>
            </a:r>
            <a:r>
              <a:rPr lang="ru-RU" sz="2800" b="1" i="1" dirty="0"/>
              <a:t>высокой </a:t>
            </a:r>
            <a:r>
              <a:rPr lang="ru-RU" sz="2800" b="1" i="1" dirty="0" smtClean="0"/>
              <a:t>температурой, </a:t>
            </a:r>
            <a:r>
              <a:rPr lang="ru-RU" sz="2800" b="1" i="1" dirty="0"/>
              <a:t>до которой </a:t>
            </a:r>
            <a:r>
              <a:rPr lang="ru-RU" sz="2800" b="1" i="1" dirty="0" smtClean="0"/>
              <a:t>раскалена </a:t>
            </a:r>
            <a:r>
              <a:rPr lang="ru-RU" sz="2800" b="1" i="1" dirty="0"/>
              <a:t>эта планета. Примерно каждые полтора </a:t>
            </a:r>
            <a:r>
              <a:rPr lang="ru-RU" sz="2800" b="1" i="1" dirty="0" smtClean="0"/>
              <a:t>дня </a:t>
            </a:r>
            <a:r>
              <a:rPr lang="ru-RU" sz="2800" b="1" i="1" dirty="0"/>
              <a:t>эта крошка размером с Юпитер, совершает полный оборот вокруг своей звезды. Эта звезда является, на </a:t>
            </a:r>
            <a:r>
              <a:rPr lang="ru-RU" sz="2800" b="1" i="1" dirty="0" smtClean="0"/>
              <a:t>минуточку</a:t>
            </a:r>
            <a:r>
              <a:rPr lang="ru-RU" sz="2800" b="1" i="1" dirty="0"/>
              <a:t>, одним из самых больших </a:t>
            </a:r>
            <a:r>
              <a:rPr lang="ru-RU" sz="2800" b="1" i="1" dirty="0" smtClean="0"/>
              <a:t>светил</a:t>
            </a:r>
            <a:r>
              <a:rPr lang="ru-RU" sz="2800" b="1" i="1" dirty="0"/>
              <a:t>, возле которых учёным удалось найти планету. Голубой гигант А класса KELT - 9 возраст которого оценивают в 300 млн. лет - примерно в двое больше и </a:t>
            </a:r>
            <a:r>
              <a:rPr lang="ru-RU" sz="2800" b="1" i="1" dirty="0" smtClean="0"/>
              <a:t>горячее </a:t>
            </a:r>
            <a:r>
              <a:rPr lang="ru-RU" sz="2800" b="1" i="1" dirty="0"/>
              <a:t>нашего Солнца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75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228397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Из-за столь исполинских размеров планета KELT - 9b, которая вращается в непосредственной близости от этого реактора, нагрета до невероятной температуры в 4327°С. Это просто фантастика, если учесть что температура нашего Солнца составляет 5500°С. Да что там </a:t>
            </a:r>
            <a:r>
              <a:rPr lang="ru-RU" sz="2800" b="1" i="1" dirty="0" smtClean="0"/>
              <a:t>Солнце</a:t>
            </a:r>
            <a:r>
              <a:rPr lang="ru-RU" sz="2800" b="1" i="1" dirty="0"/>
              <a:t>, большинство звёзд не </a:t>
            </a:r>
            <a:r>
              <a:rPr lang="ru-RU" sz="2800" b="1" i="1" dirty="0" smtClean="0"/>
              <a:t>превышают </a:t>
            </a:r>
            <a:r>
              <a:rPr lang="ru-RU" sz="2800" b="1" i="1" dirty="0"/>
              <a:t>7300°С. И только </a:t>
            </a:r>
            <a:r>
              <a:rPr lang="ru-RU" sz="2800" b="1" i="1" dirty="0" smtClean="0"/>
              <a:t>некоторые </a:t>
            </a:r>
            <a:r>
              <a:rPr lang="ru-RU" sz="2800" b="1" i="1" dirty="0"/>
              <a:t>звёзды прогреваются выше 10000°С.</a:t>
            </a:r>
          </a:p>
          <a:p>
            <a:r>
              <a:rPr lang="ru-RU" sz="2800" b="1" i="1" dirty="0"/>
              <a:t>Таким образом, KELT - 9b оказалась горячее многих звёзд</a:t>
            </a:r>
            <a:r>
              <a:rPr lang="ru-RU" sz="2800" b="1" i="1" dirty="0" smtClean="0"/>
              <a:t>. 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10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29309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Стоит нам поднять взор на ночное небо и мы увидим тысячи звёзд. Они кажутся нам ничтожно малыми, но на самом деле, большинство из них</a:t>
            </a:r>
            <a:r>
              <a:rPr lang="ru-RU" sz="2800" b="1" i="1" dirty="0"/>
              <a:t>, это </a:t>
            </a:r>
            <a:r>
              <a:rPr lang="ru-RU" sz="2800" b="1" i="1" dirty="0" smtClean="0"/>
              <a:t>невероятные, поражающие </a:t>
            </a:r>
            <a:r>
              <a:rPr lang="ru-RU" sz="2800" b="1" i="1" dirty="0"/>
              <a:t>воображение своими </a:t>
            </a:r>
            <a:r>
              <a:rPr lang="ru-RU" sz="2800" b="1" i="1" dirty="0" smtClean="0"/>
              <a:t>огромными </a:t>
            </a:r>
            <a:r>
              <a:rPr lang="ru-RU" sz="2800" b="1" i="1" dirty="0"/>
              <a:t>размерами </a:t>
            </a:r>
            <a:r>
              <a:rPr lang="ru-RU" sz="2800" b="1" i="1" dirty="0" smtClean="0"/>
              <a:t>космические объекты.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63588" y="332656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Я думаю достаточно </a:t>
            </a:r>
            <a:r>
              <a:rPr lang="ru-RU" sz="2800" b="1" i="1" dirty="0" smtClean="0"/>
              <a:t>о странных </a:t>
            </a:r>
            <a:r>
              <a:rPr lang="ru-RU" sz="2800" b="1" i="1" dirty="0"/>
              <a:t>планетах. </a:t>
            </a:r>
            <a:r>
              <a:rPr lang="ru-RU" sz="2800" b="1" i="1" dirty="0" smtClean="0"/>
              <a:t> 			Теперь поговорим о </a:t>
            </a:r>
            <a:r>
              <a:rPr lang="ru-RU" sz="2800" b="1" i="1" dirty="0"/>
              <a:t>звёздах.</a:t>
            </a:r>
          </a:p>
          <a:p>
            <a:endParaRPr lang="ru-RU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7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188" y="54868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За последние годы, астрономы открыли множество небесных тел, некоторые из которых просто поражают воображение. Они настолько странные и невероятные, что ничего подобного не встретишь даже на страницах фантастических произведений.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725144"/>
            <a:ext cx="84946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Начнём, пожалуй, со странных планет в нашей галактике, а их не мало. На одних идут дожди из камней, на других из</a:t>
            </a:r>
            <a:r>
              <a:rPr lang="en-US" sz="2800" b="1" i="1" dirty="0"/>
              <a:t> </a:t>
            </a:r>
            <a:r>
              <a:rPr lang="ru-RU" sz="2800" b="1" i="1" dirty="0" smtClean="0"/>
              <a:t>стекла, а на третьих творится настоящий ад. </a:t>
            </a:r>
            <a:endParaRPr lang="ru-RU" sz="2800" b="1" i="1" dirty="0"/>
          </a:p>
        </p:txBody>
      </p:sp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38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587727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Гиперскоростные</a:t>
            </a:r>
            <a:r>
              <a:rPr lang="ru-RU" sz="2800" b="1" i="1" dirty="0" smtClean="0"/>
              <a:t> </a:t>
            </a:r>
            <a:r>
              <a:rPr lang="ru-RU" sz="2800" b="1" i="1" dirty="0"/>
              <a:t>звёзды.</a:t>
            </a:r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01295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Всё вы знаете про падающие звёзды, которые можно наблюдать на ночном небе. Это всего лишь метеориты сгорают при входе в атмосферу. Но вот чего многие не знают, так это то, что падающие звёзды действительно существуют и называются они </a:t>
            </a:r>
            <a:r>
              <a:rPr lang="ru-RU" sz="2800" b="1" i="1" dirty="0" err="1" smtClean="0"/>
              <a:t>гиперскоростными</a:t>
            </a:r>
            <a:r>
              <a:rPr lang="ru-RU" sz="2800" b="1" i="1" dirty="0" smtClean="0"/>
              <a:t>. Эти </a:t>
            </a:r>
            <a:r>
              <a:rPr lang="ru-RU" sz="2800" b="1" i="1" dirty="0"/>
              <a:t>гиганты, масса которых порой в 10 раз превышает солнечную, несутся сквозь космос на </a:t>
            </a:r>
            <a:r>
              <a:rPr lang="ru-RU" sz="2800" b="1" i="1" dirty="0" smtClean="0"/>
              <a:t>скорости около млн км/ч</a:t>
            </a:r>
            <a:r>
              <a:rPr lang="ru-RU" sz="2800" b="1" i="1" dirty="0"/>
              <a:t>. Это настолько быстро, что они могут без труда из одной </a:t>
            </a:r>
            <a:r>
              <a:rPr lang="ru-RU" sz="2800" b="1" i="1" dirty="0" smtClean="0"/>
              <a:t>галактики </a:t>
            </a:r>
            <a:r>
              <a:rPr lang="ru-RU" sz="2800" b="1" i="1" dirty="0"/>
              <a:t>прилететь в другую.</a:t>
            </a: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31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6702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Но что же заставляет звёзды разгоняться до таких чудовищных скоростей?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7237" y="1700808"/>
            <a:ext cx="476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Ответ прост - черные дыры</a:t>
            </a:r>
            <a:r>
              <a:rPr lang="ru-RU" sz="2800" b="1" i="1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41707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Когда сверхмассивная чёрная дыра </a:t>
            </a:r>
            <a:r>
              <a:rPr lang="ru-RU" sz="2800" b="1" i="1" dirty="0" smtClean="0"/>
              <a:t>поглощает </a:t>
            </a:r>
            <a:r>
              <a:rPr lang="ru-RU" sz="2800" b="1" i="1" dirty="0"/>
              <a:t>бинарную систему звёзд, то есть звёзды вращающиеся вокруг друг друга, одна звезда становится жертвой чёрной дыры, а другая отбрасывается </a:t>
            </a:r>
            <a:r>
              <a:rPr lang="ru-RU" sz="2800" b="1" i="1" dirty="0" smtClean="0"/>
              <a:t>мощным </a:t>
            </a:r>
            <a:r>
              <a:rPr lang="ru-RU" sz="2800" b="1" i="1" dirty="0"/>
              <a:t>гравитационным пинком в глубинны космоса.</a:t>
            </a: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97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Если такая блуждающая звезда пролетит сквозь нашу солнечную систему</a:t>
            </a:r>
            <a:r>
              <a:rPr lang="ru-RU" sz="2800" b="1" i="1" dirty="0" smtClean="0"/>
              <a:t>, </a:t>
            </a:r>
            <a:r>
              <a:rPr lang="ru-RU" sz="2800" b="1" i="1" dirty="0"/>
              <a:t>она без труда сможет сбить Землю с </a:t>
            </a:r>
            <a:r>
              <a:rPr lang="ru-RU" sz="2800" b="1" i="1" dirty="0" smtClean="0"/>
              <a:t>орбиты, и </a:t>
            </a:r>
            <a:r>
              <a:rPr lang="ru-RU" sz="2800" b="1" i="1" dirty="0"/>
              <a:t>мы с вами начнём блуждать в бесконечных космических просторах, пока не погибнем.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77582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12160" y="4365104"/>
            <a:ext cx="27363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К счастью вероятность этого события ничтожна мала.</a:t>
            </a:r>
          </a:p>
          <a:p>
            <a:endParaRPr lang="ru-RU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Так же к удивительным звёздам, мы можем отнести пульсары. Это вращающиеся нейтронные звёзды, которые выбрасывают огромное количество излучения.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20546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4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Образуются они в результате взрыва массивной сверхновой звезды. Сейчас известно </a:t>
            </a:r>
            <a:r>
              <a:rPr lang="ru-RU" sz="2800" b="1" i="1" dirty="0" smtClean="0"/>
              <a:t>множество </a:t>
            </a:r>
            <a:r>
              <a:rPr lang="ru-RU" sz="2800" b="1" i="1" dirty="0"/>
              <a:t>пульсаров</a:t>
            </a:r>
            <a:r>
              <a:rPr lang="ru-RU" sz="2800" b="1" i="1" dirty="0" smtClean="0"/>
              <a:t>, самые </a:t>
            </a:r>
            <a:r>
              <a:rPr lang="ru-RU" sz="2800" b="1" i="1" dirty="0"/>
              <a:t>быстрые из которых крутятся со скоростью 700 оборотов в секунду. Только представьте, пока вы моргаете они успевают прокрутиться сотни раз. Такие пульсары </a:t>
            </a:r>
            <a:r>
              <a:rPr lang="ru-RU" sz="2800" b="1" i="1" dirty="0" smtClean="0"/>
              <a:t>называются миллисекундными </a:t>
            </a:r>
            <a:r>
              <a:rPr lang="ru-RU" sz="2800" b="1" i="1" dirty="0"/>
              <a:t>и, как правило, они имеют в качестве компаньона простую звезду, которая и </a:t>
            </a:r>
            <a:r>
              <a:rPr lang="ru-RU" sz="2800" b="1" i="1" dirty="0" smtClean="0"/>
              <a:t>раскручивает </a:t>
            </a:r>
            <a:r>
              <a:rPr lang="ru-RU" sz="2800" b="1" i="1" dirty="0"/>
              <a:t>их до таких скоростей. Однако есть система, в которой парой пульсару служит </a:t>
            </a:r>
            <a:r>
              <a:rPr lang="ru-RU" sz="2800" b="1" i="1" dirty="0" smtClean="0"/>
              <a:t>другой пульсар. Эти </a:t>
            </a:r>
            <a:r>
              <a:rPr lang="ru-RU" sz="2800" b="1" i="1" dirty="0"/>
              <a:t>две звезды вертятся вокруг друг друга на </a:t>
            </a:r>
            <a:r>
              <a:rPr lang="ru-RU" sz="2800" b="1" i="1" dirty="0" smtClean="0"/>
              <a:t>таком </a:t>
            </a:r>
            <a:r>
              <a:rPr lang="ru-RU" sz="2800" b="1" i="1" dirty="0"/>
              <a:t>близком расстоянии, что они могли бы уместиться в </a:t>
            </a:r>
            <a:r>
              <a:rPr lang="ru-RU" sz="2800" b="1" i="1" dirty="0" smtClean="0"/>
              <a:t>нашем Солнце.</a:t>
            </a:r>
            <a:endParaRPr lang="ru-RU" sz="2800" b="1" i="1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34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Но существуют и куда более странные пульсары</a:t>
            </a:r>
            <a:r>
              <a:rPr lang="ru-RU" sz="2800" b="1" i="1" dirty="0" smtClean="0"/>
              <a:t>.</a:t>
            </a:r>
          </a:p>
          <a:p>
            <a:r>
              <a:rPr lang="en-US" sz="2800" b="1" i="1" dirty="0" smtClean="0"/>
              <a:t>		</a:t>
            </a:r>
            <a:r>
              <a:rPr lang="ru-RU" sz="2800" b="1" i="1" dirty="0" smtClean="0"/>
              <a:t>Как например</a:t>
            </a:r>
            <a:r>
              <a:rPr lang="en-US" sz="2800" b="1" i="1" dirty="0" smtClean="0"/>
              <a:t> PSR </a:t>
            </a:r>
            <a:r>
              <a:rPr lang="en-US" sz="2800" b="1" i="1" dirty="0"/>
              <a:t>1257+12.</a:t>
            </a:r>
            <a:endParaRPr lang="ru-RU" sz="28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5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571" y="1443841"/>
            <a:ext cx="77048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С виду пульсар, как пульсар, ничего необычного.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Да </a:t>
            </a:r>
            <a:r>
              <a:rPr lang="ru-RU" sz="2800" b="1" i="1" dirty="0"/>
              <a:t>вот только вокруг него вращаются сразу три твёрдые планеты, что собственно говоря, просто невозможно. Ведь как уже было </a:t>
            </a:r>
            <a:r>
              <a:rPr lang="ru-RU" sz="2800" b="1" i="1" dirty="0" smtClean="0"/>
              <a:t>сказано</a:t>
            </a:r>
            <a:r>
              <a:rPr lang="ru-RU" sz="2800" b="1" i="1" dirty="0"/>
              <a:t>, пульсары образуются в результате взрыва сверхновой звезды. А так как этот взрыв уничтожает все объекты, которые входили в эту звёздную систему, остаётся только гадать откуда около </a:t>
            </a:r>
            <a:r>
              <a:rPr lang="en-US" sz="2800" b="1" i="1" dirty="0" smtClean="0"/>
              <a:t>PS</a:t>
            </a:r>
            <a:r>
              <a:rPr lang="en-US" sz="2800" b="1" i="1" dirty="0"/>
              <a:t>R</a:t>
            </a:r>
            <a:r>
              <a:rPr lang="ru-RU" sz="2800" b="1" i="1" dirty="0" smtClean="0"/>
              <a:t> </a:t>
            </a:r>
            <a:r>
              <a:rPr lang="ru-RU" sz="2800" b="1" i="1" dirty="0"/>
              <a:t>1257+12 взялись целых три планеты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32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5" y="660692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Ну и </a:t>
            </a:r>
            <a:r>
              <a:rPr lang="ru-RU" sz="2800" b="1" i="1" dirty="0" smtClean="0"/>
              <a:t>напоследок</a:t>
            </a:r>
            <a:r>
              <a:rPr lang="ru-RU" sz="2800" b="1" i="1" dirty="0"/>
              <a:t>, поговорим о конце света.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6" y="3473515"/>
            <a:ext cx="7704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Глобальные </a:t>
            </a:r>
            <a:r>
              <a:rPr lang="ru-RU" sz="2800" b="1" i="1" dirty="0" smtClean="0"/>
              <a:t>потепления и </a:t>
            </a:r>
            <a:r>
              <a:rPr lang="ru-RU" sz="2800" b="1" i="1" dirty="0"/>
              <a:t>похолодания, </a:t>
            </a:r>
          </a:p>
          <a:p>
            <a:r>
              <a:rPr lang="ru-RU" sz="2800" b="1" i="1" dirty="0" smtClean="0"/>
              <a:t>ядерные </a:t>
            </a:r>
            <a:r>
              <a:rPr lang="ru-RU" sz="2800" b="1" i="1" dirty="0"/>
              <a:t>войны, неизлечимые болезни и эпидемии, извержение вулканов и падение </a:t>
            </a:r>
          </a:p>
          <a:p>
            <a:r>
              <a:rPr lang="ru-RU" sz="2800" b="1" i="1" dirty="0" smtClean="0"/>
              <a:t>астероидов </a:t>
            </a:r>
            <a:r>
              <a:rPr lang="ru-RU" sz="2800" b="1" i="1" dirty="0"/>
              <a:t>- это всё ничто по сравнению с апокалипсисом, который прямо сейчас, в </a:t>
            </a:r>
          </a:p>
          <a:p>
            <a:r>
              <a:rPr lang="ru-RU" sz="2800" b="1" i="1" dirty="0" smtClean="0"/>
              <a:t>эту </a:t>
            </a:r>
            <a:r>
              <a:rPr lang="ru-RU" sz="2800" b="1" i="1" dirty="0"/>
              <a:t>самую секунду уничтожает нас из космоса.</a:t>
            </a: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73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170" y="5507121"/>
            <a:ext cx="4193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Квазары – пожиратели вселенной.</a:t>
            </a:r>
            <a:endParaRPr lang="ru-RU" sz="2800" b="1" i="1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11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35" y="1700808"/>
            <a:ext cx="4965147" cy="4628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5801" y="5486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Знакомьтесь - планета </a:t>
            </a:r>
            <a:r>
              <a:rPr lang="en-US" sz="2800" b="1" i="1" dirty="0" smtClean="0"/>
              <a:t>COROT-7b</a:t>
            </a:r>
            <a:endParaRPr lang="ru-RU" sz="2800" b="1" i="1" dirty="0"/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70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704" y="582067"/>
            <a:ext cx="75605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Впервые они были </a:t>
            </a:r>
            <a:r>
              <a:rPr lang="ru-RU" sz="2800" b="1" i="1" dirty="0" smtClean="0"/>
              <a:t>обнаружены </a:t>
            </a:r>
            <a:r>
              <a:rPr lang="ru-RU" sz="2800" b="1" i="1" dirty="0"/>
              <a:t>в 1962 </a:t>
            </a:r>
          </a:p>
          <a:p>
            <a:r>
              <a:rPr lang="ru-RU" sz="2800" b="1" i="1" dirty="0" smtClean="0"/>
              <a:t>году</a:t>
            </a:r>
            <a:r>
              <a:rPr lang="ru-RU" sz="2800" b="1" i="1" dirty="0"/>
              <a:t>. Более чем 50 лет спустя количество зафиксированных пожирателей вселенной </a:t>
            </a:r>
          </a:p>
          <a:p>
            <a:r>
              <a:rPr lang="ru-RU" sz="2800" b="1" i="1" dirty="0" smtClean="0"/>
              <a:t>перевалило </a:t>
            </a:r>
            <a:r>
              <a:rPr lang="ru-RU" sz="2800" b="1" i="1" dirty="0"/>
              <a:t>за 100 000. Но так как наши технологи далеки от идеала, мы не знаем, сколько их на самом деле. Квазары невозможно увидеть невооруженным глазом. При </a:t>
            </a:r>
          </a:p>
          <a:p>
            <a:r>
              <a:rPr lang="ru-RU" sz="2800" b="1" i="1" dirty="0" smtClean="0"/>
              <a:t>этом</a:t>
            </a:r>
            <a:r>
              <a:rPr lang="ru-RU" sz="2800" b="1" i="1" dirty="0"/>
              <a:t>, они являются чуть ли не самыми яркими источниками света. Ещё более </a:t>
            </a:r>
          </a:p>
          <a:p>
            <a:r>
              <a:rPr lang="ru-RU" sz="2800" b="1" i="1" dirty="0" smtClean="0"/>
              <a:t>странным </a:t>
            </a:r>
            <a:r>
              <a:rPr lang="ru-RU" sz="2800" b="1" i="1" dirty="0"/>
              <a:t>является то, что из-за этих объектов наша вселенная гаснет в прямом </a:t>
            </a:r>
          </a:p>
          <a:p>
            <a:r>
              <a:rPr lang="ru-RU" sz="2800" b="1" i="1" dirty="0" smtClean="0"/>
              <a:t>смысле </a:t>
            </a:r>
            <a:r>
              <a:rPr lang="ru-RU" sz="2800" b="1" i="1" dirty="0"/>
              <a:t>этого слова. Проще говоря, пока мы сидим здесь, мир вокруг нас умирает.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09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80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645"/>
            <a:ext cx="9143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В космосе, как вы знаете, существуют чёрные дыры. Это некая </a:t>
            </a:r>
            <a:r>
              <a:rPr lang="ru-RU" sz="2800" b="1" i="1" dirty="0" smtClean="0"/>
              <a:t>область </a:t>
            </a:r>
            <a:r>
              <a:rPr lang="ru-RU" sz="2800" b="1" i="1" dirty="0"/>
              <a:t>пространства </a:t>
            </a:r>
            <a:r>
              <a:rPr lang="ru-RU" sz="2800" b="1" i="1" dirty="0" smtClean="0"/>
              <a:t>с </a:t>
            </a:r>
            <a:r>
              <a:rPr lang="ru-RU" sz="2800" b="1" i="1" dirty="0"/>
              <a:t>невероятно мощной гравитацией, которая буквально засасывает в себя всё что </a:t>
            </a:r>
            <a:r>
              <a:rPr lang="ru-RU" sz="2800" b="1" i="1" dirty="0" smtClean="0"/>
              <a:t>находится </a:t>
            </a:r>
            <a:r>
              <a:rPr lang="ru-RU" sz="2800" b="1" i="1" dirty="0"/>
              <a:t>или пролетает рядом, и больше никогда не выпускает </a:t>
            </a:r>
            <a:r>
              <a:rPr lang="ru-RU" sz="2800" b="1" i="1" dirty="0" smtClean="0"/>
              <a:t>обратно.</a:t>
            </a:r>
            <a:endParaRPr lang="ru-RU" sz="2800" b="1" i="1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40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571" y="582067"/>
            <a:ext cx="77048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Не </a:t>
            </a:r>
            <a:r>
              <a:rPr lang="ru-RU" sz="2800" b="1" i="1" dirty="0"/>
              <a:t>в силах выбраться даже свет. Появляется чёрная дыра, после смерти огромной звезды, </a:t>
            </a:r>
          </a:p>
          <a:p>
            <a:r>
              <a:rPr lang="ru-RU" sz="2800" b="1" i="1" dirty="0"/>
              <a:t>которая должна быть как минимум в 3 раза тяжелее нашего солнца. Когда такая звезда израсходует всё своё топливо, она постепенно выгорит и под действием </a:t>
            </a:r>
            <a:r>
              <a:rPr lang="ru-RU" sz="2800" b="1" i="1" dirty="0" smtClean="0"/>
              <a:t>собственной </a:t>
            </a:r>
            <a:r>
              <a:rPr lang="ru-RU" sz="2800" b="1" i="1" dirty="0"/>
              <a:t>силы тяжести, провалится внутрь самой себя. Вокруг появится воронка тяготения. Это как вода в ванной, когда выдернули пробку. Вся оставшаяся от </a:t>
            </a:r>
            <a:r>
              <a:rPr lang="ru-RU" sz="2800" b="1" i="1" dirty="0" smtClean="0"/>
              <a:t>звезды </a:t>
            </a:r>
            <a:r>
              <a:rPr lang="ru-RU" sz="2800" b="1" i="1" dirty="0"/>
              <a:t>материя начнёт засасываться внутрь этой, так </a:t>
            </a:r>
            <a:r>
              <a:rPr lang="ru-RU" sz="2800" b="1" i="1" dirty="0" smtClean="0"/>
              <a:t>называемой </a:t>
            </a:r>
            <a:r>
              <a:rPr lang="ru-RU" sz="2800" b="1" i="1" dirty="0"/>
              <a:t>дыры. </a:t>
            </a:r>
            <a:r>
              <a:rPr lang="ru-RU" sz="2800" b="1" i="1" dirty="0" smtClean="0"/>
              <a:t>Что творится </a:t>
            </a:r>
            <a:r>
              <a:rPr lang="ru-RU" sz="2800" b="1" i="1" dirty="0"/>
              <a:t>внутри, нам неизвестно.</a:t>
            </a:r>
          </a:p>
          <a:p>
            <a:endParaRPr lang="ru-RU" sz="2800" b="1" i="1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5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570" y="1012954"/>
            <a:ext cx="77048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В случае, когда умирает звезда прямо таки невероятных размеров, на её месте </a:t>
            </a:r>
          </a:p>
          <a:p>
            <a:r>
              <a:rPr lang="ru-RU" sz="2800" b="1" i="1" dirty="0" smtClean="0"/>
              <a:t>рождается </a:t>
            </a:r>
            <a:r>
              <a:rPr lang="ru-RU" sz="2800" b="1" i="1" dirty="0"/>
              <a:t>уже сверхмассивная чёрная дыра. И если вокруг неё будет достаточно </a:t>
            </a:r>
          </a:p>
          <a:p>
            <a:r>
              <a:rPr lang="ru-RU" sz="2800" b="1" i="1" dirty="0" smtClean="0"/>
              <a:t>много </a:t>
            </a:r>
            <a:r>
              <a:rPr lang="ru-RU" sz="2800" b="1" i="1" dirty="0"/>
              <a:t>вещества, оно начинает падать в дыру и закручиваться в аккреционный диск, </a:t>
            </a:r>
          </a:p>
          <a:p>
            <a:r>
              <a:rPr lang="ru-RU" sz="2800" b="1" i="1" dirty="0" smtClean="0"/>
              <a:t>разгоняясь </a:t>
            </a:r>
            <a:r>
              <a:rPr lang="ru-RU" sz="2800" b="1" i="1" dirty="0"/>
              <a:t>при этом до около световых скоростей. Из-за трения, в веществе </a:t>
            </a:r>
          </a:p>
          <a:p>
            <a:r>
              <a:rPr lang="ru-RU" sz="2800" b="1" i="1" dirty="0" smtClean="0"/>
              <a:t>начинает </a:t>
            </a:r>
            <a:r>
              <a:rPr lang="ru-RU" sz="2800" b="1" i="1" dirty="0"/>
              <a:t>выделяться огромная энергия, которая создаст невероятно мощное </a:t>
            </a:r>
          </a:p>
          <a:p>
            <a:r>
              <a:rPr lang="ru-RU" sz="2800" b="1" i="1" dirty="0" smtClean="0"/>
              <a:t>свечение</a:t>
            </a:r>
            <a:r>
              <a:rPr lang="ru-RU" sz="2800" b="1" i="1" dirty="0"/>
              <a:t>.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18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12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8" y="980728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7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571" y="797510"/>
            <a:ext cx="77048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Это настолько яркие объекты, что </a:t>
            </a:r>
          </a:p>
          <a:p>
            <a:r>
              <a:rPr lang="ru-RU" sz="2800" b="1" i="1" dirty="0" smtClean="0"/>
              <a:t>даже </a:t>
            </a:r>
            <a:r>
              <a:rPr lang="ru-RU" sz="2800" b="1" i="1" dirty="0"/>
              <a:t>самый посредственный и ничем не примечательный квазар светит в два раза </a:t>
            </a:r>
          </a:p>
          <a:p>
            <a:r>
              <a:rPr lang="ru-RU" sz="2800" b="1" i="1" dirty="0" smtClean="0"/>
              <a:t>ярче</a:t>
            </a:r>
            <a:r>
              <a:rPr lang="ru-RU" sz="2800" b="1" i="1" dirty="0"/>
              <a:t>, чем вся наша галактика. Несмотря на это, увидеть квазар невозможно </a:t>
            </a:r>
            <a:r>
              <a:rPr lang="ru-RU" sz="2800" b="1" i="1" dirty="0" smtClean="0"/>
              <a:t>невооруженным </a:t>
            </a:r>
            <a:r>
              <a:rPr lang="ru-RU" sz="2800" b="1" i="1" dirty="0"/>
              <a:t>глазом, только при помощи очень мощного телескопа. Это не потому </a:t>
            </a:r>
            <a:r>
              <a:rPr lang="ru-RU" sz="2800" b="1" i="1" dirty="0" smtClean="0"/>
              <a:t>что </a:t>
            </a:r>
            <a:r>
              <a:rPr lang="ru-RU" sz="2800" b="1" i="1" dirty="0"/>
              <a:t>они излучают недостаточно света, просто расстояние слишком большое. </a:t>
            </a:r>
            <a:r>
              <a:rPr lang="ru-RU" sz="2800" b="1" i="1" dirty="0" smtClean="0"/>
              <a:t>Ближайший </a:t>
            </a:r>
            <a:r>
              <a:rPr lang="ru-RU" sz="2800" b="1" i="1" dirty="0"/>
              <a:t>к нам квазар, MARKARIAN 231, был обнаружен в центре галактики UGC </a:t>
            </a:r>
            <a:r>
              <a:rPr lang="ru-RU" sz="2800" b="1" i="1" dirty="0" smtClean="0"/>
              <a:t>8058</a:t>
            </a:r>
            <a:r>
              <a:rPr lang="ru-RU" sz="2800" b="1" i="1" dirty="0"/>
              <a:t>, находящейся на расстоянии около 600 млн световых лет от Земли.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00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1848" y="637936"/>
            <a:ext cx="270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MARKARIAN </a:t>
            </a:r>
            <a:r>
              <a:rPr lang="ru-RU" sz="2800" b="1" i="1" dirty="0" smtClean="0"/>
              <a:t>231.</a:t>
            </a:r>
            <a:endParaRPr lang="ru-RU" sz="28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903" y="1657070"/>
            <a:ext cx="6300194" cy="3543859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4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537" y="366623"/>
            <a:ext cx="79568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А теперь к концу света. Ещё пару лет назад астрономы обнаружили, что сейчас </a:t>
            </a:r>
            <a:r>
              <a:rPr lang="ru-RU" sz="2800" b="1" i="1" dirty="0" smtClean="0"/>
              <a:t>вселенная </a:t>
            </a:r>
            <a:r>
              <a:rPr lang="ru-RU" sz="2800" b="1" i="1" dirty="0"/>
              <a:t>вырабатывает почти в двое меньше энергии чем 2 миллиарда лет </a:t>
            </a:r>
            <a:r>
              <a:rPr lang="ru-RU" sz="2800" b="1" i="1" dirty="0" smtClean="0"/>
              <a:t>назад. И </a:t>
            </a:r>
            <a:r>
              <a:rPr lang="ru-RU" sz="2800" b="1" i="1" dirty="0"/>
              <a:t>причина </a:t>
            </a:r>
            <a:r>
              <a:rPr lang="ru-RU" sz="2800" b="1" i="1" dirty="0" smtClean="0"/>
              <a:t>этому - квазары.</a:t>
            </a:r>
          </a:p>
          <a:p>
            <a:r>
              <a:rPr lang="ru-RU" sz="2800" b="1" i="1" dirty="0"/>
              <a:t>В ходе наблюдения за самыми отдаленными </a:t>
            </a:r>
            <a:r>
              <a:rPr lang="ru-RU" sz="2800" b="1" i="1" dirty="0" smtClean="0"/>
              <a:t>из </a:t>
            </a:r>
            <a:r>
              <a:rPr lang="ru-RU" sz="2800" b="1" i="1" dirty="0"/>
              <a:t>них, учёные обнаружили, что квазары очень </a:t>
            </a:r>
          </a:p>
          <a:p>
            <a:r>
              <a:rPr lang="ru-RU" sz="2800" b="1" i="1" dirty="0" smtClean="0"/>
              <a:t>активно поглощают </a:t>
            </a:r>
            <a:r>
              <a:rPr lang="ru-RU" sz="2800" b="1" i="1" dirty="0"/>
              <a:t>материю и постоянно </a:t>
            </a:r>
            <a:r>
              <a:rPr lang="ru-RU" sz="2800" b="1" i="1" dirty="0" smtClean="0"/>
              <a:t>выплёвывают </a:t>
            </a:r>
            <a:r>
              <a:rPr lang="ru-RU" sz="2800" b="1" i="1" dirty="0"/>
              <a:t>часть её обратно, тем самым </a:t>
            </a:r>
          </a:p>
          <a:p>
            <a:r>
              <a:rPr lang="ru-RU" sz="2800" b="1" i="1" dirty="0" smtClean="0"/>
              <a:t>расчищая </a:t>
            </a:r>
            <a:r>
              <a:rPr lang="ru-RU" sz="2800" b="1" i="1" dirty="0"/>
              <a:t>окружающее пространство от холодной пыли и газа, </a:t>
            </a:r>
            <a:r>
              <a:rPr lang="ru-RU" sz="2800" b="1" i="1" dirty="0" smtClean="0"/>
              <a:t>лишая </a:t>
            </a:r>
            <a:r>
              <a:rPr lang="ru-RU" sz="2800" b="1" i="1" dirty="0"/>
              <a:t>свои галактики </a:t>
            </a:r>
            <a:r>
              <a:rPr lang="ru-RU" sz="2800" b="1" i="1" dirty="0" smtClean="0"/>
              <a:t>звёздных </a:t>
            </a:r>
            <a:r>
              <a:rPr lang="ru-RU" sz="2800" b="1" i="1" dirty="0"/>
              <a:t>материалов</a:t>
            </a:r>
            <a:r>
              <a:rPr lang="ru-RU" sz="2800" b="1" i="1" dirty="0" smtClean="0"/>
              <a:t>. </a:t>
            </a:r>
            <a:r>
              <a:rPr lang="ru-RU" sz="2800" b="1" i="1" dirty="0"/>
              <a:t>Этот процесс не мог длиться вечно, </a:t>
            </a:r>
            <a:r>
              <a:rPr lang="ru-RU" sz="2800" b="1" i="1" dirty="0" smtClean="0"/>
              <a:t>и, </a:t>
            </a:r>
            <a:r>
              <a:rPr lang="ru-RU" sz="2800" b="1" i="1" dirty="0"/>
              <a:t>в конце концов, многие галактики фактически умерли полностью прекратив формирование новых звёзд, из-за активности этих чёрных дыр. 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3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570" y="5517231"/>
            <a:ext cx="7704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Эти </a:t>
            </a:r>
            <a:r>
              <a:rPr lang="ru-RU" sz="2800" b="1" i="1" dirty="0"/>
              <a:t>сверхмассивные чёрные дыры в прямом смысле поедают нашу </a:t>
            </a:r>
            <a:r>
              <a:rPr lang="ru-RU" sz="2800" b="1" i="1" dirty="0" smtClean="0"/>
              <a:t>вселенную!</a:t>
            </a:r>
            <a:endParaRPr lang="ru-RU" sz="2800" b="1" i="1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08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480" y="6598998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82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7" y="58164"/>
            <a:ext cx="80288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Но тут ещё вот в чём дело, из-за скорости света, мы наблюдаем то, что в далеких </a:t>
            </a:r>
          </a:p>
          <a:p>
            <a:r>
              <a:rPr lang="ru-RU" sz="2800" b="1" i="1" dirty="0" smtClean="0"/>
              <a:t>галактиках </a:t>
            </a:r>
            <a:r>
              <a:rPr lang="ru-RU" sz="2800" b="1" i="1" dirty="0"/>
              <a:t>происходило тысячи и даже миллионы лет </a:t>
            </a:r>
            <a:r>
              <a:rPr lang="ru-RU" sz="2800" b="1" i="1" dirty="0" smtClean="0"/>
              <a:t>назад</a:t>
            </a:r>
            <a:r>
              <a:rPr lang="ru-RU" sz="2800" b="1" i="1" dirty="0"/>
              <a:t>. То есть, когда учёные </a:t>
            </a:r>
          </a:p>
          <a:p>
            <a:r>
              <a:rPr lang="ru-RU" sz="2800" b="1" i="1" dirty="0" smtClean="0"/>
              <a:t>обнаруживают какой-то </a:t>
            </a:r>
            <a:r>
              <a:rPr lang="ru-RU" sz="2800" b="1" i="1" dirty="0"/>
              <a:t>новый объект во вселенной, они буквально видят его </a:t>
            </a:r>
            <a:r>
              <a:rPr lang="ru-RU" sz="2800" b="1" i="1" dirty="0" smtClean="0"/>
              <a:t>таким,       					     каким </a:t>
            </a:r>
            <a:r>
              <a:rPr lang="ru-RU" sz="2800" b="1" i="1" dirty="0"/>
              <a:t>он был в прошлом.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924944"/>
            <a:ext cx="30334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И чем дальше от земли наблюдаемый объект, тем больше лет </a:t>
            </a:r>
          </a:p>
          <a:p>
            <a:r>
              <a:rPr lang="ru-RU" sz="2800" b="1" i="1" dirty="0"/>
              <a:t>назад там происходило то, что мы видим в данный момент.</a:t>
            </a:r>
          </a:p>
          <a:p>
            <a:endParaRPr lang="ru-RU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252" y="6582283"/>
            <a:ext cx="251520" cy="2590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044038"/>
            <a:ext cx="5715000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937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554" y="2090172"/>
            <a:ext cx="8028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Таким образом, все эти </a:t>
            </a:r>
            <a:r>
              <a:rPr lang="ru-RU" sz="2800" b="1" i="1" dirty="0" smtClean="0"/>
              <a:t>галактики</a:t>
            </a:r>
            <a:r>
              <a:rPr lang="ru-RU" sz="2800" b="1" i="1" dirty="0"/>
              <a:t>, умершие от воздействия квазаров, покинули наш мир </a:t>
            </a:r>
            <a:r>
              <a:rPr lang="ru-RU" sz="2800" b="1" i="1" dirty="0" err="1" smtClean="0"/>
              <a:t>давным</a:t>
            </a:r>
            <a:r>
              <a:rPr lang="ru-RU" sz="2800" b="1" i="1" dirty="0" smtClean="0"/>
              <a:t> </a:t>
            </a:r>
            <a:r>
              <a:rPr lang="ru-RU" sz="2800" b="1" i="1" dirty="0"/>
              <a:t>давно, </a:t>
            </a:r>
            <a:r>
              <a:rPr lang="ru-RU" sz="2800" b="1" i="1" dirty="0" smtClean="0"/>
              <a:t>много </a:t>
            </a:r>
            <a:r>
              <a:rPr lang="ru-RU" sz="2800" b="1" i="1" dirty="0"/>
              <a:t>тысяч или даже миллионов лет назад</a:t>
            </a:r>
            <a:r>
              <a:rPr lang="ru-RU" sz="2800" b="1" i="1" dirty="0" smtClean="0"/>
              <a:t>. И нам остаётся </a:t>
            </a:r>
            <a:r>
              <a:rPr lang="ru-RU" sz="2800" b="1" i="1" dirty="0"/>
              <a:t>только гадать </a:t>
            </a:r>
            <a:r>
              <a:rPr lang="ru-RU" sz="2800" b="1" i="1" dirty="0" smtClean="0"/>
              <a:t>сколько </a:t>
            </a:r>
            <a:r>
              <a:rPr lang="ru-RU" sz="2800" b="1" i="1" dirty="0"/>
              <a:t>галактик существует сейчас, а сколько </a:t>
            </a:r>
            <a:r>
              <a:rPr lang="ru-RU" sz="2800" b="1" i="1" dirty="0" smtClean="0"/>
              <a:t>были съедены </a:t>
            </a:r>
            <a:r>
              <a:rPr lang="ru-RU" sz="2800" b="1" i="1" dirty="0"/>
              <a:t>чёрными дырами.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554" y="476672"/>
            <a:ext cx="80288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На этом наше космическое путешествие подходит к концу.  Это лишь некоторые странные объекты в нашей вселенной. Их очень много, нам не хватит и 1000 слайдов, что бы рассмотреть их всех. И все эти объекты находятся, непосредственно, в видимой части вселенной. Эта та часть вселенной, которую мы можем наблюдать с Земли, с помощью различных телескопов. Составляет она, примерно 46 миллиардов световых лет. Но так, как наши технологии ещё далеки от идеала, остаётся огромная часть вселенной, о которой мы не имеем ни малейшего представления. Мы и понятия не имеем, какие галактики, звёздные системы и планеты там существуют.</a:t>
            </a:r>
            <a:endParaRPr lang="ru-RU" sz="2800" b="1" i="1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5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383474"/>
            <a:ext cx="80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Быть может, где-то здесь, всё таки, есть жизнь?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581128"/>
            <a:ext cx="80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Время покажет…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1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2777713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КОНЕЦ</a:t>
            </a:r>
            <a:endParaRPr lang="ru-RU" sz="96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99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40838"/>
            <a:ext cx="748883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Информация взята из следующих источников</a:t>
            </a:r>
            <a:r>
              <a:rPr lang="en-US" sz="2800" dirty="0" smtClean="0">
                <a:solidFill>
                  <a:srgbClr val="FFC000"/>
                </a:solidFill>
              </a:rPr>
              <a:t>:</a:t>
            </a:r>
            <a:endParaRPr lang="ru-RU" sz="2800" dirty="0" smtClean="0">
              <a:solidFill>
                <a:srgbClr val="FFC000"/>
              </a:solidFill>
            </a:endParaRPr>
          </a:p>
          <a:p>
            <a:endParaRPr lang="ru-RU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  <a:hlinkClick r:id="rId4"/>
              </a:rPr>
              <a:t>https</a:t>
            </a:r>
            <a:r>
              <a:rPr lang="en-US" sz="2800" dirty="0">
                <a:solidFill>
                  <a:srgbClr val="FFC000"/>
                </a:solidFill>
                <a:hlinkClick r:id="rId4"/>
              </a:rPr>
              <a:t>://ru.wikipedia.org/wiki/</a:t>
            </a:r>
            <a:r>
              <a:rPr lang="ru-RU" sz="2800" dirty="0" err="1" smtClean="0">
                <a:solidFill>
                  <a:srgbClr val="FFC000"/>
                </a:solidFill>
                <a:hlinkClick r:id="rId4"/>
              </a:rPr>
              <a:t>Заглавная_страница</a:t>
            </a:r>
            <a:endParaRPr lang="ru-RU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>
                <a:solidFill>
                  <a:srgbClr val="FFC000"/>
                </a:solidFill>
                <a:hlinkClick r:id="rId5"/>
              </a:rPr>
              <a:t>https://</a:t>
            </a:r>
            <a:r>
              <a:rPr lang="en-US" sz="2800" dirty="0" smtClean="0">
                <a:solidFill>
                  <a:srgbClr val="FFC000"/>
                </a:solidFill>
                <a:hlinkClick r:id="rId5"/>
              </a:rPr>
              <a:t>www.google.ru </a:t>
            </a:r>
            <a:r>
              <a:rPr lang="en-US" sz="2800" dirty="0" smtClean="0">
                <a:solidFill>
                  <a:srgbClr val="FFC000"/>
                </a:solidFill>
              </a:rPr>
              <a:t> - </a:t>
            </a:r>
            <a:r>
              <a:rPr lang="ru-RU" sz="2800" dirty="0" smtClean="0">
                <a:solidFill>
                  <a:srgbClr val="FFFF00"/>
                </a:solidFill>
              </a:rPr>
              <a:t>картинки</a:t>
            </a: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  <a:hlinkClick r:id="rId6"/>
              </a:rPr>
              <a:t>https://</a:t>
            </a:r>
            <a:r>
              <a:rPr lang="en-US" sz="2800" dirty="0" smtClean="0">
                <a:solidFill>
                  <a:srgbClr val="FFFF00"/>
                </a:solidFill>
                <a:hlinkClick r:id="rId6"/>
              </a:rPr>
              <a:t>www.youtube.com/user/GreatTreveler/videos</a:t>
            </a:r>
            <a:endParaRPr lang="ru-RU" sz="2800" dirty="0" smtClean="0">
              <a:solidFill>
                <a:srgbClr val="FFFF00"/>
              </a:solidFill>
            </a:endParaRP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  <a:hlinkClick r:id="rId7"/>
              </a:rPr>
              <a:t>https://</a:t>
            </a:r>
            <a:r>
              <a:rPr lang="en-US" sz="2800" dirty="0" smtClean="0">
                <a:solidFill>
                  <a:srgbClr val="FFFF00"/>
                </a:solidFill>
                <a:hlinkClick r:id="rId7"/>
              </a:rPr>
              <a:t>www.youtube.com/channel/UCY9Nban7R4xGwR3sPJzfIqA</a:t>
            </a:r>
            <a:endParaRPr lang="ru-RU" sz="2800" dirty="0" smtClean="0">
              <a:solidFill>
                <a:srgbClr val="FFFF00"/>
              </a:solidFill>
            </a:endParaRP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  <a:hlinkClick r:id="rId8"/>
              </a:rPr>
              <a:t>https://</a:t>
            </a:r>
            <a:r>
              <a:rPr lang="en-US" sz="2800" dirty="0" smtClean="0">
                <a:solidFill>
                  <a:srgbClr val="FFFF00"/>
                </a:solidFill>
                <a:hlinkClick r:id="rId8"/>
              </a:rPr>
              <a:t>www.space.com/22009-betelgeuse.html</a:t>
            </a:r>
            <a:endParaRPr lang="ru-RU" sz="2800" dirty="0" smtClean="0">
              <a:solidFill>
                <a:srgbClr val="FFFF00"/>
              </a:solidFill>
            </a:endParaRP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Рисунок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8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568" y="1228397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Н</a:t>
            </a:r>
            <a:r>
              <a:rPr lang="ru-RU" sz="2800" b="1" i="1" dirty="0" smtClean="0"/>
              <a:t>а одной половине этого странного космического объекта стоит дичайшая жара. Температура поверхности там достигает 2600°С и этого с лихвой достаточно, что бы горные породы стали испарятся словно лужи воды на Земле. Другая половина планеты, относительно прохладна и разогрета всего до 177°С, из-за чего дождь из магмы нередко затвердевает в камни, прежде чем ударить по поверхности. </a:t>
            </a:r>
            <a:endParaRPr lang="ru-RU" sz="2800" b="1" i="1" dirty="0"/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9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34" y="1476467"/>
            <a:ext cx="7670932" cy="390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585117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Но погодите, следующее место удивит вас ещё больше...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5443" y="2606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Настоящий каменный дождь! Представляете, увидеть это своими глазами! </a:t>
            </a:r>
            <a:endParaRPr lang="ru-RU" sz="2800" b="1" i="1" dirty="0"/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89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28" y="1701799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621" y="317135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HD 189773-b - </a:t>
            </a:r>
            <a:r>
              <a:rPr lang="ru-RU" sz="2800" b="1" i="1" dirty="0" err="1" smtClean="0"/>
              <a:t>экзопланета</a:t>
            </a:r>
            <a:r>
              <a:rPr lang="ru-RU" sz="2800" b="1" i="1" dirty="0" smtClean="0"/>
              <a:t>, расположенная в 63 световых годах от нас. По размерам, она немного больше Юпитера, и вы, скорее всего, со мной согласитесь, если я скажу, что выглядит она красиво.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5916951"/>
            <a:ext cx="9324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Только вот знали бы вы, какой ужас таится за всей этой  							           красотой...</a:t>
            </a:r>
            <a:endParaRPr lang="ru-RU" sz="2800" b="1" i="1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252" y="6302524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0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228397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Её фантастический внешний вид обусловлен тем, что атмосфера планеты состоит в основном из силикатных частиц. При температуре в 930°С и ветрах, которые часто достигают 8700 км/ч, что в 7 раз быстрее скорости звука, здесь так же идут дожди. Ещё более жуткие дожди чем на прошлой планете. Они тут чистые словно стекло, ибо это и есть стекло!</a:t>
            </a:r>
          </a:p>
          <a:p>
            <a:endParaRPr lang="ru-RU" sz="2800" b="1" i="1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388" y="6541026"/>
            <a:ext cx="251520" cy="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8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Другая 5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00"/>
      </a:hlink>
      <a:folHlink>
        <a:srgbClr val="FFFF0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849</TotalTime>
  <Words>2452</Words>
  <Application>Microsoft Office PowerPoint</Application>
  <PresentationFormat>Экран (4:3)</PresentationFormat>
  <Paragraphs>111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Teacher</cp:lastModifiedBy>
  <cp:revision>76</cp:revision>
  <dcterms:created xsi:type="dcterms:W3CDTF">2017-10-16T14:11:50Z</dcterms:created>
  <dcterms:modified xsi:type="dcterms:W3CDTF">2018-01-11T09:17:04Z</dcterms:modified>
</cp:coreProperties>
</file>